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notesMasterIdLst>
    <p:notesMasterId r:id="rId12"/>
  </p:notesMasterIdLst>
  <p:sldIdLst>
    <p:sldId id="20385" r:id="rId3"/>
    <p:sldId id="20284" r:id="rId4"/>
    <p:sldId id="20300" r:id="rId5"/>
    <p:sldId id="20376" r:id="rId6"/>
    <p:sldId id="20387" r:id="rId7"/>
    <p:sldId id="20389" r:id="rId8"/>
    <p:sldId id="20384" r:id="rId9"/>
    <p:sldId id="20388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8FAADC"/>
    <a:srgbClr val="0070C0"/>
    <a:srgbClr val="FF4409"/>
    <a:srgbClr val="FF602E"/>
    <a:srgbClr val="D92028"/>
    <a:srgbClr val="7030A0"/>
    <a:srgbClr val="F4B183"/>
    <a:srgbClr val="FFC0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A8723-7E16-4AF9-87E4-3E500C6D539A}" v="1182" dt="2024-07-12T09:30:00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DC87B-48B6-45D6-9B9F-05BA273F9886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6954F-9191-4D23-B986-AD03F159E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617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86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2ED07-1869-4D75-9E1B-BC8C97515B8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9003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92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2ED07-1869-4D75-9E1B-BC8C97515B8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614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2ED07-1869-4D75-9E1B-BC8C97515B8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3685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204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2ED07-1869-4D75-9E1B-BC8C97515B8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4584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8716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5866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2582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0592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972349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777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25376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50732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77859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AltMall Review</a:t>
            </a:r>
          </a:p>
        </p:txBody>
      </p:sp>
    </p:spTree>
    <p:extLst>
      <p:ext uri="{BB962C8B-B14F-4D97-AF65-F5344CB8AC3E}">
        <p14:creationId xmlns:p14="http://schemas.microsoft.com/office/powerpoint/2010/main" val="6495998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151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4112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5754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7399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5501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53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51013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41925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33314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2908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27398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3835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AltMall Review</a:t>
            </a:r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84437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9/3/20XX</a:t>
            </a:r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AltMall Review</a:t>
            </a:r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D865739-0E8A-45B8-8312-CB8F1D2DB204}" type="slidenum">
              <a:rPr lang="en-NG" smtClean="0"/>
              <a:t>‹#›</a:t>
            </a:fld>
            <a:endParaRPr lang="en-NG"/>
          </a:p>
        </p:txBody>
      </p:sp>
      <p:sp>
        <p:nvSpPr>
          <p:cNvPr id="13" name="object 41">
            <a:extLst>
              <a:ext uri="{FF2B5EF4-FFF2-40B4-BE49-F238E27FC236}">
                <a16:creationId xmlns:a16="http://schemas.microsoft.com/office/drawing/2014/main" id="{92049C5C-0BF7-4436-B145-9154914067B9}"/>
              </a:ext>
            </a:extLst>
          </p:cNvPr>
          <p:cNvSpPr/>
          <p:nvPr userDrawn="1"/>
        </p:nvSpPr>
        <p:spPr>
          <a:xfrm>
            <a:off x="11504612" y="221136"/>
            <a:ext cx="366355" cy="365125"/>
          </a:xfrm>
          <a:custGeom>
            <a:avLst/>
            <a:gdLst/>
            <a:ahLst/>
            <a:cxnLst/>
            <a:rect l="l" t="t" r="r" b="b"/>
            <a:pathLst>
              <a:path w="567689" h="565785">
                <a:moveTo>
                  <a:pt x="233933" y="4533"/>
                </a:moveTo>
                <a:lnTo>
                  <a:pt x="168119" y="24649"/>
                </a:lnTo>
                <a:lnTo>
                  <a:pt x="113614" y="57238"/>
                </a:lnTo>
                <a:lnTo>
                  <a:pt x="72052" y="95661"/>
                </a:lnTo>
                <a:lnTo>
                  <a:pt x="39601" y="139525"/>
                </a:lnTo>
                <a:lnTo>
                  <a:pt x="16537" y="188937"/>
                </a:lnTo>
                <a:lnTo>
                  <a:pt x="3136" y="244005"/>
                </a:lnTo>
                <a:lnTo>
                  <a:pt x="2730" y="246773"/>
                </a:lnTo>
                <a:lnTo>
                  <a:pt x="3784" y="250278"/>
                </a:lnTo>
                <a:lnTo>
                  <a:pt x="0" y="251739"/>
                </a:lnTo>
                <a:lnTo>
                  <a:pt x="0" y="321500"/>
                </a:lnTo>
                <a:lnTo>
                  <a:pt x="4800" y="322554"/>
                </a:lnTo>
                <a:lnTo>
                  <a:pt x="4102" y="327012"/>
                </a:lnTo>
                <a:lnTo>
                  <a:pt x="22505" y="390888"/>
                </a:lnTo>
                <a:lnTo>
                  <a:pt x="53873" y="446392"/>
                </a:lnTo>
                <a:lnTo>
                  <a:pt x="84443" y="483034"/>
                </a:lnTo>
                <a:lnTo>
                  <a:pt x="118522" y="512953"/>
                </a:lnTo>
                <a:lnTo>
                  <a:pt x="155978" y="536146"/>
                </a:lnTo>
                <a:lnTo>
                  <a:pt x="196678" y="552615"/>
                </a:lnTo>
                <a:lnTo>
                  <a:pt x="240492" y="562359"/>
                </a:lnTo>
                <a:lnTo>
                  <a:pt x="287286" y="565378"/>
                </a:lnTo>
                <a:lnTo>
                  <a:pt x="336657" y="561161"/>
                </a:lnTo>
                <a:lnTo>
                  <a:pt x="382327" y="549384"/>
                </a:lnTo>
                <a:lnTo>
                  <a:pt x="424159" y="530258"/>
                </a:lnTo>
                <a:lnTo>
                  <a:pt x="462015" y="503991"/>
                </a:lnTo>
                <a:lnTo>
                  <a:pt x="495756" y="470793"/>
                </a:lnTo>
                <a:lnTo>
                  <a:pt x="525246" y="430872"/>
                </a:lnTo>
                <a:lnTo>
                  <a:pt x="546421" y="390377"/>
                </a:lnTo>
                <a:lnTo>
                  <a:pt x="560390" y="347916"/>
                </a:lnTo>
                <a:lnTo>
                  <a:pt x="567260" y="304319"/>
                </a:lnTo>
                <a:lnTo>
                  <a:pt x="567137" y="260410"/>
                </a:lnTo>
                <a:lnTo>
                  <a:pt x="566243" y="254876"/>
                </a:lnTo>
                <a:lnTo>
                  <a:pt x="379602" y="254876"/>
                </a:lnTo>
                <a:lnTo>
                  <a:pt x="350094" y="247542"/>
                </a:lnTo>
                <a:lnTo>
                  <a:pt x="322475" y="229917"/>
                </a:lnTo>
                <a:lnTo>
                  <a:pt x="302575" y="203648"/>
                </a:lnTo>
                <a:lnTo>
                  <a:pt x="296227" y="170383"/>
                </a:lnTo>
                <a:lnTo>
                  <a:pt x="302806" y="138327"/>
                </a:lnTo>
                <a:lnTo>
                  <a:pt x="320528" y="112055"/>
                </a:lnTo>
                <a:lnTo>
                  <a:pt x="346719" y="94398"/>
                </a:lnTo>
                <a:lnTo>
                  <a:pt x="378701" y="88188"/>
                </a:lnTo>
                <a:lnTo>
                  <a:pt x="489017" y="88188"/>
                </a:lnTo>
                <a:lnTo>
                  <a:pt x="473482" y="72365"/>
                </a:lnTo>
                <a:lnTo>
                  <a:pt x="414731" y="32032"/>
                </a:lnTo>
                <a:lnTo>
                  <a:pt x="365427" y="12142"/>
                </a:lnTo>
                <a:lnTo>
                  <a:pt x="339259" y="6146"/>
                </a:lnTo>
                <a:lnTo>
                  <a:pt x="240322" y="6146"/>
                </a:lnTo>
                <a:lnTo>
                  <a:pt x="233933" y="4533"/>
                </a:lnTo>
                <a:close/>
              </a:path>
              <a:path w="567689" h="565785">
                <a:moveTo>
                  <a:pt x="489017" y="88188"/>
                </a:moveTo>
                <a:lnTo>
                  <a:pt x="378701" y="88188"/>
                </a:lnTo>
                <a:lnTo>
                  <a:pt x="410728" y="94475"/>
                </a:lnTo>
                <a:lnTo>
                  <a:pt x="436714" y="111348"/>
                </a:lnTo>
                <a:lnTo>
                  <a:pt x="454385" y="137196"/>
                </a:lnTo>
                <a:lnTo>
                  <a:pt x="461467" y="170408"/>
                </a:lnTo>
                <a:lnTo>
                  <a:pt x="454146" y="203176"/>
                </a:lnTo>
                <a:lnTo>
                  <a:pt x="434141" y="230539"/>
                </a:lnTo>
                <a:lnTo>
                  <a:pt x="407333" y="248954"/>
                </a:lnTo>
                <a:lnTo>
                  <a:pt x="379602" y="254876"/>
                </a:lnTo>
                <a:lnTo>
                  <a:pt x="566243" y="254876"/>
                </a:lnTo>
                <a:lnTo>
                  <a:pt x="560128" y="217017"/>
                </a:lnTo>
                <a:lnTo>
                  <a:pt x="546338" y="174965"/>
                </a:lnTo>
                <a:lnTo>
                  <a:pt x="525874" y="135083"/>
                </a:lnTo>
                <a:lnTo>
                  <a:pt x="498843" y="98196"/>
                </a:lnTo>
                <a:lnTo>
                  <a:pt x="489017" y="88188"/>
                </a:lnTo>
                <a:close/>
              </a:path>
              <a:path w="567689" h="565785">
                <a:moveTo>
                  <a:pt x="316598" y="0"/>
                </a:moveTo>
                <a:lnTo>
                  <a:pt x="243535" y="0"/>
                </a:lnTo>
                <a:lnTo>
                  <a:pt x="240322" y="6146"/>
                </a:lnTo>
                <a:lnTo>
                  <a:pt x="339259" y="6146"/>
                </a:lnTo>
                <a:lnTo>
                  <a:pt x="332696" y="4674"/>
                </a:lnTo>
                <a:lnTo>
                  <a:pt x="316598" y="0"/>
                </a:lnTo>
                <a:close/>
              </a:path>
            </a:pathLst>
          </a:custGeom>
          <a:solidFill>
            <a:srgbClr val="E029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ABCE3-61CC-316A-7313-A69F90AF51C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3984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528125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62529" y="17145"/>
            <a:ext cx="7266940" cy="984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6580" y="1209928"/>
            <a:ext cx="11522075" cy="4068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ABC1F-CB3A-064D-155B-FA27EF5CC1A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3984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8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73460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olistbr/brazilian-ecommer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pcb board">
            <a:extLst>
              <a:ext uri="{FF2B5EF4-FFF2-40B4-BE49-F238E27FC236}">
                <a16:creationId xmlns:a16="http://schemas.microsoft.com/office/drawing/2014/main" id="{B8376782-071B-E7ED-8DF9-2BA56FB3B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36" y="0"/>
            <a:ext cx="1028951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049FE2-A333-58A7-8152-FC211CB0F2F0}"/>
              </a:ext>
            </a:extLst>
          </p:cNvPr>
          <p:cNvSpPr/>
          <p:nvPr/>
        </p:nvSpPr>
        <p:spPr>
          <a:xfrm>
            <a:off x="-1" y="0"/>
            <a:ext cx="10387174" cy="6858000"/>
          </a:xfrm>
          <a:prstGeom prst="rect">
            <a:avLst/>
          </a:prstGeom>
          <a:gradFill flip="none" rotWithShape="1">
            <a:gsLst>
              <a:gs pos="0">
                <a:sysClr val="windowText" lastClr="000000">
                  <a:alpha val="0"/>
                </a:sysClr>
              </a:gs>
              <a:gs pos="64000">
                <a:sysClr val="windowText" lastClr="000000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A08B3-5ADC-4ED1-B596-B878461B9BD1}"/>
              </a:ext>
            </a:extLst>
          </p:cNvPr>
          <p:cNvSpPr txBox="1"/>
          <p:nvPr/>
        </p:nvSpPr>
        <p:spPr>
          <a:xfrm>
            <a:off x="-120407" y="1625926"/>
            <a:ext cx="7599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latin typeface="Century Gothic" panose="020B0502020202020204"/>
              </a:rPr>
              <a:t>DATA ENGINEERING PROJECT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93B4D-7ECB-FDB9-4673-9F9359B37D07}"/>
              </a:ext>
            </a:extLst>
          </p:cNvPr>
          <p:cNvSpPr txBox="1"/>
          <p:nvPr/>
        </p:nvSpPr>
        <p:spPr>
          <a:xfrm>
            <a:off x="0" y="6294710"/>
            <a:ext cx="4909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Presented by: </a:t>
            </a:r>
            <a:r>
              <a:rPr lang="en-US" sz="2400" b="1" i="1" dirty="0"/>
              <a:t>Emmanuel Awa</a:t>
            </a:r>
            <a:endParaRPr lang="en-NG" b="1" i="1" dirty="0"/>
          </a:p>
        </p:txBody>
      </p:sp>
    </p:spTree>
    <p:extLst>
      <p:ext uri="{BB962C8B-B14F-4D97-AF65-F5344CB8AC3E}">
        <p14:creationId xmlns:p14="http://schemas.microsoft.com/office/powerpoint/2010/main" val="423732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8">
            <a:extLst>
              <a:ext uri="{FF2B5EF4-FFF2-40B4-BE49-F238E27FC236}">
                <a16:creationId xmlns:a16="http://schemas.microsoft.com/office/drawing/2014/main" id="{36263619-269E-4416-9392-E52261B46B37}"/>
              </a:ext>
            </a:extLst>
          </p:cNvPr>
          <p:cNvSpPr/>
          <p:nvPr/>
        </p:nvSpPr>
        <p:spPr>
          <a:xfrm>
            <a:off x="577049" y="747001"/>
            <a:ext cx="45720" cy="606425"/>
          </a:xfrm>
          <a:custGeom>
            <a:avLst/>
            <a:gdLst/>
            <a:ahLst/>
            <a:cxnLst/>
            <a:rect l="l" t="t" r="r" b="b"/>
            <a:pathLst>
              <a:path w="45720" h="606425">
                <a:moveTo>
                  <a:pt x="45681" y="0"/>
                </a:moveTo>
                <a:lnTo>
                  <a:pt x="0" y="0"/>
                </a:lnTo>
                <a:lnTo>
                  <a:pt x="0" y="606425"/>
                </a:lnTo>
                <a:lnTo>
                  <a:pt x="45681" y="606425"/>
                </a:lnTo>
                <a:lnTo>
                  <a:pt x="4568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6D94D8A-F7CE-45B4-BE1E-E2E26528F2B7}"/>
              </a:ext>
            </a:extLst>
          </p:cNvPr>
          <p:cNvSpPr txBox="1">
            <a:spLocks/>
          </p:cNvSpPr>
          <p:nvPr/>
        </p:nvSpPr>
        <p:spPr>
          <a:xfrm>
            <a:off x="796423" y="1503109"/>
            <a:ext cx="8542868" cy="56551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Project 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Architecture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Challenges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Issues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entury Gothic" panose="020B0502020202020204"/>
              </a:rPr>
              <a:t>Resolution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Insight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71EBB-DC32-47CF-8125-5DE09D239FDE}"/>
              </a:ext>
            </a:extLst>
          </p:cNvPr>
          <p:cNvSpPr txBox="1"/>
          <p:nvPr/>
        </p:nvSpPr>
        <p:spPr>
          <a:xfrm>
            <a:off x="884325" y="730521"/>
            <a:ext cx="2885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Content</a:t>
            </a:r>
          </a:p>
        </p:txBody>
      </p:sp>
      <p:grpSp>
        <p:nvGrpSpPr>
          <p:cNvPr id="3" name="Google Shape;220;p12">
            <a:extLst>
              <a:ext uri="{FF2B5EF4-FFF2-40B4-BE49-F238E27FC236}">
                <a16:creationId xmlns:a16="http://schemas.microsoft.com/office/drawing/2014/main" id="{13722C9D-641E-ED1F-E4EE-3B2816AB6F15}"/>
              </a:ext>
            </a:extLst>
          </p:cNvPr>
          <p:cNvGrpSpPr/>
          <p:nvPr/>
        </p:nvGrpSpPr>
        <p:grpSpPr>
          <a:xfrm>
            <a:off x="4343400" y="4974537"/>
            <a:ext cx="7699120" cy="1883463"/>
            <a:chOff x="4558950" y="838825"/>
            <a:chExt cx="2813800" cy="688350"/>
          </a:xfrm>
        </p:grpSpPr>
        <p:sp>
          <p:nvSpPr>
            <p:cNvPr id="4" name="Google Shape;221;p12">
              <a:extLst>
                <a:ext uri="{FF2B5EF4-FFF2-40B4-BE49-F238E27FC236}">
                  <a16:creationId xmlns:a16="http://schemas.microsoft.com/office/drawing/2014/main" id="{9B3E4B00-95A8-7475-FA9F-A2A4468424C1}"/>
                </a:ext>
              </a:extLst>
            </p:cNvPr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222;p12">
              <a:extLst>
                <a:ext uri="{FF2B5EF4-FFF2-40B4-BE49-F238E27FC236}">
                  <a16:creationId xmlns:a16="http://schemas.microsoft.com/office/drawing/2014/main" id="{1CA28D17-79F0-D4CA-C44E-BD05A2678F65}"/>
                </a:ext>
              </a:extLst>
            </p:cNvPr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223;p12">
              <a:extLst>
                <a:ext uri="{FF2B5EF4-FFF2-40B4-BE49-F238E27FC236}">
                  <a16:creationId xmlns:a16="http://schemas.microsoft.com/office/drawing/2014/main" id="{14D27AF7-2ED0-24E0-6126-B7FD9603C1BF}"/>
                </a:ext>
              </a:extLst>
            </p:cNvPr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224;p12">
              <a:extLst>
                <a:ext uri="{FF2B5EF4-FFF2-40B4-BE49-F238E27FC236}">
                  <a16:creationId xmlns:a16="http://schemas.microsoft.com/office/drawing/2014/main" id="{C29443DF-AAF6-1FB6-557F-30683FDCD8E1}"/>
                </a:ext>
              </a:extLst>
            </p:cNvPr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225;p12">
              <a:extLst>
                <a:ext uri="{FF2B5EF4-FFF2-40B4-BE49-F238E27FC236}">
                  <a16:creationId xmlns:a16="http://schemas.microsoft.com/office/drawing/2014/main" id="{2351555F-6E8D-63B1-8077-B297C9302696}"/>
                </a:ext>
              </a:extLst>
            </p:cNvPr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226;p12">
              <a:extLst>
                <a:ext uri="{FF2B5EF4-FFF2-40B4-BE49-F238E27FC236}">
                  <a16:creationId xmlns:a16="http://schemas.microsoft.com/office/drawing/2014/main" id="{550D3446-3C20-693A-9FE0-E56A4D6BFF8A}"/>
                </a:ext>
              </a:extLst>
            </p:cNvPr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227;p12">
              <a:extLst>
                <a:ext uri="{FF2B5EF4-FFF2-40B4-BE49-F238E27FC236}">
                  <a16:creationId xmlns:a16="http://schemas.microsoft.com/office/drawing/2014/main" id="{95A4681F-75D0-29FF-BAE5-65FEFB534151}"/>
                </a:ext>
              </a:extLst>
            </p:cNvPr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28;p12">
              <a:extLst>
                <a:ext uri="{FF2B5EF4-FFF2-40B4-BE49-F238E27FC236}">
                  <a16:creationId xmlns:a16="http://schemas.microsoft.com/office/drawing/2014/main" id="{95CC5B4E-247F-DCE0-66B6-81D0384BE5C3}"/>
                </a:ext>
              </a:extLst>
            </p:cNvPr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229;p12">
              <a:extLst>
                <a:ext uri="{FF2B5EF4-FFF2-40B4-BE49-F238E27FC236}">
                  <a16:creationId xmlns:a16="http://schemas.microsoft.com/office/drawing/2014/main" id="{D34803BA-A0C6-B360-A868-E535D034708F}"/>
                </a:ext>
              </a:extLst>
            </p:cNvPr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30;p12">
              <a:extLst>
                <a:ext uri="{FF2B5EF4-FFF2-40B4-BE49-F238E27FC236}">
                  <a16:creationId xmlns:a16="http://schemas.microsoft.com/office/drawing/2014/main" id="{2D755B50-6A6D-911C-5064-BF795AED1AE6}"/>
                </a:ext>
              </a:extLst>
            </p:cNvPr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31;p12">
              <a:extLst>
                <a:ext uri="{FF2B5EF4-FFF2-40B4-BE49-F238E27FC236}">
                  <a16:creationId xmlns:a16="http://schemas.microsoft.com/office/drawing/2014/main" id="{BA6ECC86-F580-5324-A0CE-B4D1E9F212BE}"/>
                </a:ext>
              </a:extLst>
            </p:cNvPr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232;p12">
              <a:extLst>
                <a:ext uri="{FF2B5EF4-FFF2-40B4-BE49-F238E27FC236}">
                  <a16:creationId xmlns:a16="http://schemas.microsoft.com/office/drawing/2014/main" id="{B419EC8D-0449-629B-1345-354BB882C232}"/>
                </a:ext>
              </a:extLst>
            </p:cNvPr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233;p12">
              <a:extLst>
                <a:ext uri="{FF2B5EF4-FFF2-40B4-BE49-F238E27FC236}">
                  <a16:creationId xmlns:a16="http://schemas.microsoft.com/office/drawing/2014/main" id="{BEA2CFD7-40AB-C43F-EC0D-DC33A477134C}"/>
                </a:ext>
              </a:extLst>
            </p:cNvPr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34;p12">
              <a:extLst>
                <a:ext uri="{FF2B5EF4-FFF2-40B4-BE49-F238E27FC236}">
                  <a16:creationId xmlns:a16="http://schemas.microsoft.com/office/drawing/2014/main" id="{51277AD0-524D-E2A5-A23E-ACED5ECF0A71}"/>
                </a:ext>
              </a:extLst>
            </p:cNvPr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35;p12">
              <a:extLst>
                <a:ext uri="{FF2B5EF4-FFF2-40B4-BE49-F238E27FC236}">
                  <a16:creationId xmlns:a16="http://schemas.microsoft.com/office/drawing/2014/main" id="{EB078B2A-C690-3BE5-4D97-3D0F183B6D1D}"/>
                </a:ext>
              </a:extLst>
            </p:cNvPr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36;p12">
              <a:extLst>
                <a:ext uri="{FF2B5EF4-FFF2-40B4-BE49-F238E27FC236}">
                  <a16:creationId xmlns:a16="http://schemas.microsoft.com/office/drawing/2014/main" id="{50D3CB39-4BE5-12BB-DFD4-9533273CCD83}"/>
                </a:ext>
              </a:extLst>
            </p:cNvPr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37;p12">
              <a:extLst>
                <a:ext uri="{FF2B5EF4-FFF2-40B4-BE49-F238E27FC236}">
                  <a16:creationId xmlns:a16="http://schemas.microsoft.com/office/drawing/2014/main" id="{DBCCD893-01B1-609E-C5F0-57DA8C6B48B3}"/>
                </a:ext>
              </a:extLst>
            </p:cNvPr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38;p12">
              <a:extLst>
                <a:ext uri="{FF2B5EF4-FFF2-40B4-BE49-F238E27FC236}">
                  <a16:creationId xmlns:a16="http://schemas.microsoft.com/office/drawing/2014/main" id="{58040A4C-E625-39AE-946A-3BBDAFF3652D}"/>
                </a:ext>
              </a:extLst>
            </p:cNvPr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39;p12">
              <a:extLst>
                <a:ext uri="{FF2B5EF4-FFF2-40B4-BE49-F238E27FC236}">
                  <a16:creationId xmlns:a16="http://schemas.microsoft.com/office/drawing/2014/main" id="{B1A02884-4476-42D6-2C51-D5FB1A76DB24}"/>
                </a:ext>
              </a:extLst>
            </p:cNvPr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40;p12">
              <a:extLst>
                <a:ext uri="{FF2B5EF4-FFF2-40B4-BE49-F238E27FC236}">
                  <a16:creationId xmlns:a16="http://schemas.microsoft.com/office/drawing/2014/main" id="{F385B117-B448-33EB-772A-8AC16BB99ACB}"/>
                </a:ext>
              </a:extLst>
            </p:cNvPr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41;p12">
              <a:extLst>
                <a:ext uri="{FF2B5EF4-FFF2-40B4-BE49-F238E27FC236}">
                  <a16:creationId xmlns:a16="http://schemas.microsoft.com/office/drawing/2014/main" id="{CA720A3E-F18E-DA06-6B78-A10E4DF191C6}"/>
                </a:ext>
              </a:extLst>
            </p:cNvPr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42;p12">
              <a:extLst>
                <a:ext uri="{FF2B5EF4-FFF2-40B4-BE49-F238E27FC236}">
                  <a16:creationId xmlns:a16="http://schemas.microsoft.com/office/drawing/2014/main" id="{10EDBECF-7A82-3C72-A576-BCA4826C348C}"/>
                </a:ext>
              </a:extLst>
            </p:cNvPr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43;p12">
              <a:extLst>
                <a:ext uri="{FF2B5EF4-FFF2-40B4-BE49-F238E27FC236}">
                  <a16:creationId xmlns:a16="http://schemas.microsoft.com/office/drawing/2014/main" id="{963F182E-8756-2C1E-D24F-D1FE05213249}"/>
                </a:ext>
              </a:extLst>
            </p:cNvPr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244;p12">
              <a:extLst>
                <a:ext uri="{FF2B5EF4-FFF2-40B4-BE49-F238E27FC236}">
                  <a16:creationId xmlns:a16="http://schemas.microsoft.com/office/drawing/2014/main" id="{79B3F43D-8325-1E71-D3E6-25E78488852E}"/>
                </a:ext>
              </a:extLst>
            </p:cNvPr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245;p12">
              <a:extLst>
                <a:ext uri="{FF2B5EF4-FFF2-40B4-BE49-F238E27FC236}">
                  <a16:creationId xmlns:a16="http://schemas.microsoft.com/office/drawing/2014/main" id="{85932023-D8A7-FDCF-5136-78EB0E6ABA7D}"/>
                </a:ext>
              </a:extLst>
            </p:cNvPr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246;p12">
              <a:extLst>
                <a:ext uri="{FF2B5EF4-FFF2-40B4-BE49-F238E27FC236}">
                  <a16:creationId xmlns:a16="http://schemas.microsoft.com/office/drawing/2014/main" id="{3CCBCA09-1A98-EF15-D522-CA92DDE19A5A}"/>
                </a:ext>
              </a:extLst>
            </p:cNvPr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247;p12">
              <a:extLst>
                <a:ext uri="{FF2B5EF4-FFF2-40B4-BE49-F238E27FC236}">
                  <a16:creationId xmlns:a16="http://schemas.microsoft.com/office/drawing/2014/main" id="{334CD680-3B82-BE22-A3AD-3CA37BD193D2}"/>
                </a:ext>
              </a:extLst>
            </p:cNvPr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248;p12">
              <a:extLst>
                <a:ext uri="{FF2B5EF4-FFF2-40B4-BE49-F238E27FC236}">
                  <a16:creationId xmlns:a16="http://schemas.microsoft.com/office/drawing/2014/main" id="{C15C5AB2-6081-CD65-6764-F5A20B1CC4D7}"/>
                </a:ext>
              </a:extLst>
            </p:cNvPr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249;p12">
              <a:extLst>
                <a:ext uri="{FF2B5EF4-FFF2-40B4-BE49-F238E27FC236}">
                  <a16:creationId xmlns:a16="http://schemas.microsoft.com/office/drawing/2014/main" id="{130A7DE8-F512-691D-84A5-516DBF695485}"/>
                </a:ext>
              </a:extLst>
            </p:cNvPr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250;p12">
              <a:extLst>
                <a:ext uri="{FF2B5EF4-FFF2-40B4-BE49-F238E27FC236}">
                  <a16:creationId xmlns:a16="http://schemas.microsoft.com/office/drawing/2014/main" id="{70BA64BE-6817-D833-1C48-0D273C822D0B}"/>
                </a:ext>
              </a:extLst>
            </p:cNvPr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251;p12">
              <a:extLst>
                <a:ext uri="{FF2B5EF4-FFF2-40B4-BE49-F238E27FC236}">
                  <a16:creationId xmlns:a16="http://schemas.microsoft.com/office/drawing/2014/main" id="{EA039D2D-57A2-3E30-159E-04CF999F8D10}"/>
                </a:ext>
              </a:extLst>
            </p:cNvPr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252;p12">
              <a:extLst>
                <a:ext uri="{FF2B5EF4-FFF2-40B4-BE49-F238E27FC236}">
                  <a16:creationId xmlns:a16="http://schemas.microsoft.com/office/drawing/2014/main" id="{A3EA798D-BAD7-3A6F-D6E2-DED4A244D724}"/>
                </a:ext>
              </a:extLst>
            </p:cNvPr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253;p12">
              <a:extLst>
                <a:ext uri="{FF2B5EF4-FFF2-40B4-BE49-F238E27FC236}">
                  <a16:creationId xmlns:a16="http://schemas.microsoft.com/office/drawing/2014/main" id="{89D159C5-219A-5A04-0843-87DF89811D51}"/>
                </a:ext>
              </a:extLst>
            </p:cNvPr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254;p12">
              <a:extLst>
                <a:ext uri="{FF2B5EF4-FFF2-40B4-BE49-F238E27FC236}">
                  <a16:creationId xmlns:a16="http://schemas.microsoft.com/office/drawing/2014/main" id="{8A1B0DD4-561A-805A-29EC-E6342B076906}"/>
                </a:ext>
              </a:extLst>
            </p:cNvPr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255;p12">
              <a:extLst>
                <a:ext uri="{FF2B5EF4-FFF2-40B4-BE49-F238E27FC236}">
                  <a16:creationId xmlns:a16="http://schemas.microsoft.com/office/drawing/2014/main" id="{8B941B65-088C-1691-ED71-2DB84CAB5B1A}"/>
                </a:ext>
              </a:extLst>
            </p:cNvPr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2" name="Picture 41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E619AB5-6F32-EE74-0C31-4E1AAFB4B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72" y="169121"/>
            <a:ext cx="876345" cy="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8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>
            <a:extLst>
              <a:ext uri="{FF2B5EF4-FFF2-40B4-BE49-F238E27FC236}">
                <a16:creationId xmlns:a16="http://schemas.microsoft.com/office/drawing/2014/main" id="{2C83E236-B92C-E53E-532C-8D07D90A6920}"/>
              </a:ext>
            </a:extLst>
          </p:cNvPr>
          <p:cNvSpPr txBox="1">
            <a:spLocks/>
          </p:cNvSpPr>
          <p:nvPr/>
        </p:nvSpPr>
        <p:spPr>
          <a:xfrm>
            <a:off x="152400" y="239734"/>
            <a:ext cx="880939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Project Overview</a:t>
            </a:r>
            <a:endParaRPr kumimoji="0" lang="en-NG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91A630-7AE5-46D1-5B37-FB5CDB5ED817}"/>
              </a:ext>
            </a:extLst>
          </p:cNvPr>
          <p:cNvCxnSpPr/>
          <p:nvPr/>
        </p:nvCxnSpPr>
        <p:spPr>
          <a:xfrm>
            <a:off x="76200" y="978256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7755D32-076F-08E7-93E1-567F84DCD548}"/>
              </a:ext>
            </a:extLst>
          </p:cNvPr>
          <p:cNvSpPr/>
          <p:nvPr/>
        </p:nvSpPr>
        <p:spPr>
          <a:xfrm>
            <a:off x="152400" y="2072260"/>
            <a:ext cx="5847708" cy="3185780"/>
          </a:xfrm>
          <a:prstGeom prst="rect">
            <a:avLst/>
          </a:prstGeom>
          <a:solidFill>
            <a:srgbClr val="ECF7F4"/>
          </a:solidFill>
          <a:ln>
            <a:solidFill>
              <a:srgbClr val="ECF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14977-C61C-6E41-4181-81BC1AFB169D}"/>
              </a:ext>
            </a:extLst>
          </p:cNvPr>
          <p:cNvSpPr txBox="1"/>
          <p:nvPr/>
        </p:nvSpPr>
        <p:spPr>
          <a:xfrm>
            <a:off x="258138" y="2823744"/>
            <a:ext cx="563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 this project, I have been  tasked to develop an end-to-end ETL process using the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  <a:hlinkClick r:id="rId3"/>
              </a:rPr>
              <a:t>dataset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from Kaggle.  </a:t>
            </a: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The tools to be used are Postgres Database, Airflow, DBT and Google Bigquery.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endParaRPr lang="en-N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4CDE62-5BB7-D1CB-614D-6825C1B4DFE5}"/>
              </a:ext>
            </a:extLst>
          </p:cNvPr>
          <p:cNvSpPr/>
          <p:nvPr/>
        </p:nvSpPr>
        <p:spPr>
          <a:xfrm>
            <a:off x="6095999" y="1158326"/>
            <a:ext cx="5739829" cy="5459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FE386-428D-2EBE-CB1D-0336C31FCD78}"/>
              </a:ext>
            </a:extLst>
          </p:cNvPr>
          <p:cNvSpPr txBox="1"/>
          <p:nvPr/>
        </p:nvSpPr>
        <p:spPr>
          <a:xfrm>
            <a:off x="6199597" y="1276685"/>
            <a:ext cx="309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Project Steps</a:t>
            </a:r>
            <a:endParaRPr lang="en-NG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9CE2A-41FE-E7D7-3102-884886F821BF}"/>
              </a:ext>
            </a:extLst>
          </p:cNvPr>
          <p:cNvSpPr txBox="1"/>
          <p:nvPr/>
        </p:nvSpPr>
        <p:spPr>
          <a:xfrm>
            <a:off x="6199597" y="1979974"/>
            <a:ext cx="563623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Data ingestion into Postgres Database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Setting up Apache Airflow using Astro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Orchestrate the loading of data from Postgres DB to Bigquery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Set up DBT to transform and model the data within Bigquery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76892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n eye&#10;&#10;Description automatically generated">
            <a:extLst>
              <a:ext uri="{FF2B5EF4-FFF2-40B4-BE49-F238E27FC236}">
                <a16:creationId xmlns:a16="http://schemas.microsoft.com/office/drawing/2014/main" id="{8106E32D-DD69-E1E8-3028-B18B8C271D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50"/>
          <a:stretch/>
        </p:blipFill>
        <p:spPr>
          <a:xfrm>
            <a:off x="1395664" y="13646"/>
            <a:ext cx="10813346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049FE2-A333-58A7-8152-FC211CB0F2F0}"/>
              </a:ext>
            </a:extLst>
          </p:cNvPr>
          <p:cNvSpPr/>
          <p:nvPr/>
        </p:nvSpPr>
        <p:spPr>
          <a:xfrm>
            <a:off x="-1" y="0"/>
            <a:ext cx="10151165" cy="6858000"/>
          </a:xfrm>
          <a:prstGeom prst="rect">
            <a:avLst/>
          </a:prstGeom>
          <a:gradFill flip="none" rotWithShape="1">
            <a:gsLst>
              <a:gs pos="0">
                <a:sysClr val="windowText" lastClr="000000">
                  <a:alpha val="0"/>
                </a:sysClr>
              </a:gs>
              <a:gs pos="64000">
                <a:sysClr val="windowText" lastClr="000000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A08B3-5ADC-4ED1-B596-B878461B9BD1}"/>
              </a:ext>
            </a:extLst>
          </p:cNvPr>
          <p:cNvSpPr txBox="1"/>
          <p:nvPr/>
        </p:nvSpPr>
        <p:spPr>
          <a:xfrm>
            <a:off x="154111" y="2720755"/>
            <a:ext cx="76892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Project Architecture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latin typeface="Century Gothic" panose="020B0502020202020204"/>
              </a:rPr>
              <a:t>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93642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>
            <a:extLst>
              <a:ext uri="{FF2B5EF4-FFF2-40B4-BE49-F238E27FC236}">
                <a16:creationId xmlns:a16="http://schemas.microsoft.com/office/drawing/2014/main" id="{2C83E236-B92C-E53E-532C-8D07D90A6920}"/>
              </a:ext>
            </a:extLst>
          </p:cNvPr>
          <p:cNvSpPr txBox="1">
            <a:spLocks/>
          </p:cNvSpPr>
          <p:nvPr/>
        </p:nvSpPr>
        <p:spPr>
          <a:xfrm>
            <a:off x="152400" y="239734"/>
            <a:ext cx="880939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Project Architecture</a:t>
            </a:r>
            <a:endParaRPr kumimoji="0" lang="en-NG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91A630-7AE5-46D1-5B37-FB5CDB5ED817}"/>
              </a:ext>
            </a:extLst>
          </p:cNvPr>
          <p:cNvCxnSpPr/>
          <p:nvPr/>
        </p:nvCxnSpPr>
        <p:spPr>
          <a:xfrm>
            <a:off x="76200" y="978256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 descr="Download from cloud outline">
            <a:extLst>
              <a:ext uri="{FF2B5EF4-FFF2-40B4-BE49-F238E27FC236}">
                <a16:creationId xmlns:a16="http://schemas.microsoft.com/office/drawing/2014/main" id="{0ECAE94E-A736-3E64-F352-AB614A62C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" y="1080047"/>
            <a:ext cx="730020" cy="730020"/>
          </a:xfrm>
          <a:prstGeom prst="rect">
            <a:avLst/>
          </a:prstGeom>
        </p:spPr>
      </p:pic>
      <p:pic>
        <p:nvPicPr>
          <p:cNvPr id="5" name="Graphic 4" descr="Open folder with solid fill">
            <a:extLst>
              <a:ext uri="{FF2B5EF4-FFF2-40B4-BE49-F238E27FC236}">
                <a16:creationId xmlns:a16="http://schemas.microsoft.com/office/drawing/2014/main" id="{B26414BF-5F37-CE09-6D14-5F137629C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866" y="2981108"/>
            <a:ext cx="367821" cy="367821"/>
          </a:xfrm>
          <a:prstGeom prst="rect">
            <a:avLst/>
          </a:prstGeom>
        </p:spPr>
      </p:pic>
      <p:pic>
        <p:nvPicPr>
          <p:cNvPr id="23" name="Picture 22" descr="A blue magnifying glass with a graph in the center&#10;&#10;Description automatically generated">
            <a:extLst>
              <a:ext uri="{FF2B5EF4-FFF2-40B4-BE49-F238E27FC236}">
                <a16:creationId xmlns:a16="http://schemas.microsoft.com/office/drawing/2014/main" id="{CCDB9426-4FE8-AF17-90EA-CE90CF17D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974" y="4973141"/>
            <a:ext cx="681785" cy="681785"/>
          </a:xfrm>
          <a:prstGeom prst="rect">
            <a:avLst/>
          </a:prstGeom>
        </p:spPr>
      </p:pic>
      <p:pic>
        <p:nvPicPr>
          <p:cNvPr id="25" name="Picture 24" descr="A blue rectangular object with white circles and a white circle&#10;&#10;Description automatically generated">
            <a:extLst>
              <a:ext uri="{FF2B5EF4-FFF2-40B4-BE49-F238E27FC236}">
                <a16:creationId xmlns:a16="http://schemas.microsoft.com/office/drawing/2014/main" id="{89DD27AE-BAAF-41C3-A15D-8883029A43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25" y="3348929"/>
            <a:ext cx="1302452" cy="1302452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0C4085A-DF60-AC46-7F6E-272D08B711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21" y="1478513"/>
            <a:ext cx="730020" cy="73002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60E154-7C8E-6ABD-AEB1-5ED43D88F9E1}"/>
              </a:ext>
            </a:extLst>
          </p:cNvPr>
          <p:cNvCxnSpPr>
            <a:cxnSpLocks/>
          </p:cNvCxnSpPr>
          <p:nvPr/>
        </p:nvCxnSpPr>
        <p:spPr>
          <a:xfrm>
            <a:off x="436776" y="1795536"/>
            <a:ext cx="0" cy="115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logo for a company&#10;&#10;Description automatically generated">
            <a:extLst>
              <a:ext uri="{FF2B5EF4-FFF2-40B4-BE49-F238E27FC236}">
                <a16:creationId xmlns:a16="http://schemas.microsoft.com/office/drawing/2014/main" id="{404E6109-E410-5638-3A0E-E8DCA84709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860774"/>
            <a:ext cx="1431472" cy="68480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F77EEF0-1FBB-2762-C4C8-A75CCD366574}"/>
              </a:ext>
            </a:extLst>
          </p:cNvPr>
          <p:cNvSpPr/>
          <p:nvPr/>
        </p:nvSpPr>
        <p:spPr>
          <a:xfrm>
            <a:off x="152400" y="2554617"/>
            <a:ext cx="1591492" cy="3003686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B0922A1-6C3A-5F4C-A7BF-3B90EA908DF9}"/>
              </a:ext>
            </a:extLst>
          </p:cNvPr>
          <p:cNvGrpSpPr/>
          <p:nvPr/>
        </p:nvGrpSpPr>
        <p:grpSpPr>
          <a:xfrm>
            <a:off x="3067225" y="2221836"/>
            <a:ext cx="1883598" cy="3534308"/>
            <a:chOff x="2056877" y="2167846"/>
            <a:chExt cx="1883598" cy="3534308"/>
          </a:xfrm>
        </p:grpSpPr>
        <p:pic>
          <p:nvPicPr>
            <p:cNvPr id="13" name="Picture 12" descr="A blue elephant with white outline&#10;&#10;Description automatically generated">
              <a:extLst>
                <a:ext uri="{FF2B5EF4-FFF2-40B4-BE49-F238E27FC236}">
                  <a16:creationId xmlns:a16="http://schemas.microsoft.com/office/drawing/2014/main" id="{028839A8-EAAB-C30F-23C8-4410E1453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179" y="3623130"/>
              <a:ext cx="914400" cy="914400"/>
            </a:xfrm>
            <a:prstGeom prst="rect">
              <a:avLst/>
            </a:prstGeom>
          </p:spPr>
        </p:pic>
        <p:pic>
          <p:nvPicPr>
            <p:cNvPr id="38" name="Picture 37" descr="A blue circle with a white whale and a black background&#10;&#10;Description automatically generated">
              <a:extLst>
                <a:ext uri="{FF2B5EF4-FFF2-40B4-BE49-F238E27FC236}">
                  <a16:creationId xmlns:a16="http://schemas.microsoft.com/office/drawing/2014/main" id="{F1B811D6-C251-5140-4D42-E2CCAA01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009" y="2260456"/>
              <a:ext cx="398333" cy="3983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34C41D4-07DF-8A7C-7645-C9B6408D39DD}"/>
                </a:ext>
              </a:extLst>
            </p:cNvPr>
            <p:cNvSpPr/>
            <p:nvPr/>
          </p:nvSpPr>
          <p:spPr>
            <a:xfrm>
              <a:off x="2056877" y="2167846"/>
              <a:ext cx="1883598" cy="3534308"/>
            </a:xfrm>
            <a:prstGeom prst="rect">
              <a:avLst/>
            </a:pr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7F2102-CA49-2D89-7B58-A4B4C8D19B8C}"/>
                </a:ext>
              </a:extLst>
            </p:cNvPr>
            <p:cNvSpPr txBox="1"/>
            <p:nvPr/>
          </p:nvSpPr>
          <p:spPr>
            <a:xfrm>
              <a:off x="2180504" y="2212285"/>
              <a:ext cx="14366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Docker container</a:t>
              </a:r>
              <a:endParaRPr lang="en-NG" sz="1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5846B7-BCB6-E4C1-BF10-7DF1FAA82580}"/>
                </a:ext>
              </a:extLst>
            </p:cNvPr>
            <p:cNvSpPr txBox="1"/>
            <p:nvPr/>
          </p:nvSpPr>
          <p:spPr>
            <a:xfrm>
              <a:off x="2246043" y="4537530"/>
              <a:ext cx="14366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Postgres DB</a:t>
              </a:r>
              <a:endParaRPr lang="en-NG" sz="16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B05557-857B-1E29-1B06-418D7C0DA390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743892" y="4056460"/>
            <a:ext cx="130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CFA5999-4411-4F7C-9EC7-7BE4DC74A056}"/>
              </a:ext>
            </a:extLst>
          </p:cNvPr>
          <p:cNvSpPr txBox="1"/>
          <p:nvPr/>
        </p:nvSpPr>
        <p:spPr>
          <a:xfrm>
            <a:off x="436777" y="2916468"/>
            <a:ext cx="145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Data folder/</a:t>
            </a:r>
          </a:p>
          <a:p>
            <a:pPr algn="ctr"/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*.csv</a:t>
            </a:r>
            <a:endParaRPr lang="en-NG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E976CC-4380-E158-7AC2-CDD143522889}"/>
              </a:ext>
            </a:extLst>
          </p:cNvPr>
          <p:cNvSpPr txBox="1"/>
          <p:nvPr/>
        </p:nvSpPr>
        <p:spPr>
          <a:xfrm>
            <a:off x="621714" y="3465770"/>
            <a:ext cx="113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</a:rPr>
              <a:t>Infra_setup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</a:rPr>
              <a:t>init.sql</a:t>
            </a:r>
            <a:endParaRPr lang="en-NG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9" name="Graphic 58" descr="Open folder with solid fill">
            <a:extLst>
              <a:ext uri="{FF2B5EF4-FFF2-40B4-BE49-F238E27FC236}">
                <a16:creationId xmlns:a16="http://schemas.microsoft.com/office/drawing/2014/main" id="{ED2288A7-F547-5135-D5F2-85D574B9A43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7258" y="3504328"/>
            <a:ext cx="367821" cy="367821"/>
          </a:xfrm>
          <a:prstGeom prst="rect">
            <a:avLst/>
          </a:prstGeom>
        </p:spPr>
      </p:pic>
      <p:pic>
        <p:nvPicPr>
          <p:cNvPr id="60" name="Graphic 59" descr="Open folder with solid fill">
            <a:extLst>
              <a:ext uri="{FF2B5EF4-FFF2-40B4-BE49-F238E27FC236}">
                <a16:creationId xmlns:a16="http://schemas.microsoft.com/office/drawing/2014/main" id="{9CE4530B-B2E1-729C-3C20-974E991F96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6583" y="4135900"/>
            <a:ext cx="367821" cy="36782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9612D89-1584-9C35-00C0-BE466C3CFABA}"/>
              </a:ext>
            </a:extLst>
          </p:cNvPr>
          <p:cNvSpPr txBox="1"/>
          <p:nvPr/>
        </p:nvSpPr>
        <p:spPr>
          <a:xfrm>
            <a:off x="566178" y="4165923"/>
            <a:ext cx="1134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</a:rPr>
              <a:t>Pg_data</a:t>
            </a:r>
            <a:endParaRPr lang="en-NG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CE271C-873A-56B1-85EB-42F7ACA18BBF}"/>
              </a:ext>
            </a:extLst>
          </p:cNvPr>
          <p:cNvSpPr txBox="1"/>
          <p:nvPr/>
        </p:nvSpPr>
        <p:spPr>
          <a:xfrm>
            <a:off x="682674" y="2620603"/>
            <a:ext cx="1134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accent5">
                    <a:lumMod val="50000"/>
                  </a:schemeClr>
                </a:solidFill>
              </a:rPr>
              <a:t>Volumes</a:t>
            </a:r>
            <a:endParaRPr lang="en-NG" sz="14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112A7C8-1DFC-C74C-39CD-99D87E2730E4}"/>
              </a:ext>
            </a:extLst>
          </p:cNvPr>
          <p:cNvSpPr txBox="1"/>
          <p:nvPr/>
        </p:nvSpPr>
        <p:spPr>
          <a:xfrm>
            <a:off x="566178" y="1312929"/>
            <a:ext cx="1134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Kaggle dataset</a:t>
            </a:r>
            <a:endParaRPr lang="en-NG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7C6489-96DF-0FBB-29E2-862DCEA1A832}"/>
              </a:ext>
            </a:extLst>
          </p:cNvPr>
          <p:cNvSpPr txBox="1"/>
          <p:nvPr/>
        </p:nvSpPr>
        <p:spPr>
          <a:xfrm>
            <a:off x="4844271" y="3727318"/>
            <a:ext cx="1307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extract</a:t>
            </a:r>
            <a:endParaRPr lang="en-NG" sz="14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BEB18C-F686-17C2-DB10-8F9E27BA5B15}"/>
              </a:ext>
            </a:extLst>
          </p:cNvPr>
          <p:cNvSpPr/>
          <p:nvPr/>
        </p:nvSpPr>
        <p:spPr>
          <a:xfrm>
            <a:off x="3008323" y="1355056"/>
            <a:ext cx="5953472" cy="592306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0E7052-ADB7-E459-27AC-184FEF76E033}"/>
              </a:ext>
            </a:extLst>
          </p:cNvPr>
          <p:cNvSpPr txBox="1"/>
          <p:nvPr/>
        </p:nvSpPr>
        <p:spPr>
          <a:xfrm>
            <a:off x="4876847" y="1426317"/>
            <a:ext cx="227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Apache Airflow</a:t>
            </a:r>
            <a:endParaRPr lang="en-NG" sz="1400" b="1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E32F6FD-D192-DF5F-EE36-3320B4ED1FA8}"/>
              </a:ext>
            </a:extLst>
          </p:cNvPr>
          <p:cNvGrpSpPr/>
          <p:nvPr/>
        </p:nvGrpSpPr>
        <p:grpSpPr>
          <a:xfrm>
            <a:off x="3909187" y="1332546"/>
            <a:ext cx="1241217" cy="595086"/>
            <a:chOff x="4229166" y="1332150"/>
            <a:chExt cx="1241217" cy="595086"/>
          </a:xfrm>
        </p:grpSpPr>
        <p:pic>
          <p:nvPicPr>
            <p:cNvPr id="29" name="Picture 28" descr="A colorful pinwheel on a black background&#10;&#10;Description automatically generated">
              <a:extLst>
                <a:ext uri="{FF2B5EF4-FFF2-40B4-BE49-F238E27FC236}">
                  <a16:creationId xmlns:a16="http://schemas.microsoft.com/office/drawing/2014/main" id="{0FC42BB6-D5C1-CB53-E16B-4E8D6E4E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5297" y="1332150"/>
              <a:ext cx="595086" cy="595086"/>
            </a:xfrm>
            <a:prstGeom prst="rect">
              <a:avLst/>
            </a:prstGeom>
          </p:spPr>
        </p:pic>
        <p:pic>
          <p:nvPicPr>
            <p:cNvPr id="77" name="Picture 76" descr="A blue and purple logo&#10;&#10;Description automatically generated">
              <a:extLst>
                <a:ext uri="{FF2B5EF4-FFF2-40B4-BE49-F238E27FC236}">
                  <a16:creationId xmlns:a16="http://schemas.microsoft.com/office/drawing/2014/main" id="{260A3FEC-4EA6-0A95-6B14-B02DF25C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166" y="1386431"/>
              <a:ext cx="595086" cy="486523"/>
            </a:xfrm>
            <a:prstGeom prst="rect">
              <a:avLst/>
            </a:prstGeom>
          </p:spPr>
        </p:pic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C14F0B6-F71C-E010-ED5A-61D6E41FCF52}"/>
              </a:ext>
            </a:extLst>
          </p:cNvPr>
          <p:cNvCxnSpPr>
            <a:cxnSpLocks/>
          </p:cNvCxnSpPr>
          <p:nvPr/>
        </p:nvCxnSpPr>
        <p:spPr>
          <a:xfrm>
            <a:off x="5055628" y="4056460"/>
            <a:ext cx="1040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EE0FDE4-46EC-C90A-9377-E8E8790B5434}"/>
              </a:ext>
            </a:extLst>
          </p:cNvPr>
          <p:cNvSpPr txBox="1"/>
          <p:nvPr/>
        </p:nvSpPr>
        <p:spPr>
          <a:xfrm>
            <a:off x="5890587" y="4497491"/>
            <a:ext cx="1986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With GCP</a:t>
            </a:r>
          </a:p>
          <a:p>
            <a:pPr algn="ctr"/>
            <a:r>
              <a:rPr lang="en-US" sz="1400" b="1" dirty="0"/>
              <a:t> (Google cloud storage)</a:t>
            </a:r>
            <a:endParaRPr lang="en-NG" sz="1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A4E690C-C553-DA3C-A3FC-A1A72783E71A}"/>
              </a:ext>
            </a:extLst>
          </p:cNvPr>
          <p:cNvSpPr txBox="1"/>
          <p:nvPr/>
        </p:nvSpPr>
        <p:spPr>
          <a:xfrm>
            <a:off x="5890587" y="3178078"/>
            <a:ext cx="186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Staging</a:t>
            </a:r>
            <a:endParaRPr lang="en-NG" sz="1400" b="1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890671D-4E1C-E8DD-D197-4E8569AF10C3}"/>
              </a:ext>
            </a:extLst>
          </p:cNvPr>
          <p:cNvSpPr/>
          <p:nvPr/>
        </p:nvSpPr>
        <p:spPr>
          <a:xfrm>
            <a:off x="8564510" y="2612637"/>
            <a:ext cx="1883598" cy="3043365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5FCBDF6-73B3-7155-F63F-DFDC2B69C804}"/>
              </a:ext>
            </a:extLst>
          </p:cNvPr>
          <p:cNvSpPr txBox="1"/>
          <p:nvPr/>
        </p:nvSpPr>
        <p:spPr>
          <a:xfrm>
            <a:off x="8767279" y="4388366"/>
            <a:ext cx="1436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Google Bigquery</a:t>
            </a:r>
            <a:endParaRPr lang="en-NG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0266BF-8A9D-F42E-141F-DB4F0D455290}"/>
              </a:ext>
            </a:extLst>
          </p:cNvPr>
          <p:cNvSpPr txBox="1"/>
          <p:nvPr/>
        </p:nvSpPr>
        <p:spPr>
          <a:xfrm>
            <a:off x="9899877" y="1411502"/>
            <a:ext cx="1729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DBT (Data Build Tool)</a:t>
            </a:r>
            <a:endParaRPr lang="en-NG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4534A4B-C2D0-B8CB-04C4-4D371DED1EB8}"/>
              </a:ext>
            </a:extLst>
          </p:cNvPr>
          <p:cNvSpPr txBox="1"/>
          <p:nvPr/>
        </p:nvSpPr>
        <p:spPr>
          <a:xfrm>
            <a:off x="1890430" y="3539929"/>
            <a:ext cx="1307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Docker compose up</a:t>
            </a:r>
            <a:endParaRPr lang="en-NG" sz="14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5217AA-9B26-C880-56F5-590D506A472C}"/>
              </a:ext>
            </a:extLst>
          </p:cNvPr>
          <p:cNvSpPr txBox="1"/>
          <p:nvPr/>
        </p:nvSpPr>
        <p:spPr>
          <a:xfrm>
            <a:off x="7358141" y="3681213"/>
            <a:ext cx="1096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load</a:t>
            </a:r>
            <a:endParaRPr lang="en-NG" sz="14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CA89F36-294B-92A9-C788-A1FA2D1456F7}"/>
              </a:ext>
            </a:extLst>
          </p:cNvPr>
          <p:cNvSpPr txBox="1"/>
          <p:nvPr/>
        </p:nvSpPr>
        <p:spPr>
          <a:xfrm>
            <a:off x="4504273" y="1048398"/>
            <a:ext cx="1986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Orchestrate data flow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16BF5E8-29CF-C436-76EF-0DD24C3EDDBD}"/>
              </a:ext>
            </a:extLst>
          </p:cNvPr>
          <p:cNvSpPr txBox="1"/>
          <p:nvPr/>
        </p:nvSpPr>
        <p:spPr>
          <a:xfrm>
            <a:off x="8671117" y="3034509"/>
            <a:ext cx="1561363" cy="315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raw data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2E28AF-357A-8D0A-7350-A676590E2FA3}"/>
              </a:ext>
            </a:extLst>
          </p:cNvPr>
          <p:cNvSpPr txBox="1"/>
          <p:nvPr/>
        </p:nvSpPr>
        <p:spPr>
          <a:xfrm>
            <a:off x="8644042" y="3674670"/>
            <a:ext cx="165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transformed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473CB3E-790F-B2EA-1105-592B5B6CD540}"/>
              </a:ext>
            </a:extLst>
          </p:cNvPr>
          <p:cNvSpPr/>
          <p:nvPr/>
        </p:nvSpPr>
        <p:spPr>
          <a:xfrm>
            <a:off x="8794838" y="2979929"/>
            <a:ext cx="1356344" cy="42509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BE34194-2834-5125-F310-E107BA08C312}"/>
              </a:ext>
            </a:extLst>
          </p:cNvPr>
          <p:cNvSpPr/>
          <p:nvPr/>
        </p:nvSpPr>
        <p:spPr>
          <a:xfrm>
            <a:off x="8799046" y="3642163"/>
            <a:ext cx="1356344" cy="425094"/>
          </a:xfrm>
          <a:prstGeom prst="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E9B0ECB3-2F6C-90BE-AF59-0BA594D277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51756" y="2656786"/>
            <a:ext cx="1911871" cy="402101"/>
          </a:xfrm>
          <a:prstGeom prst="curvedConnector4">
            <a:avLst>
              <a:gd name="adj1" fmla="val -779"/>
              <a:gd name="adj2" fmla="val 279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35B998E-83F6-E489-73C9-A0576D5265C5}"/>
              </a:ext>
            </a:extLst>
          </p:cNvPr>
          <p:cNvCxnSpPr>
            <a:cxnSpLocks/>
            <a:stCxn id="99" idx="0"/>
            <a:endCxn id="27" idx="2"/>
          </p:cNvCxnSpPr>
          <p:nvPr/>
        </p:nvCxnSpPr>
        <p:spPr>
          <a:xfrm flipH="1" flipV="1">
            <a:off x="9441631" y="2208533"/>
            <a:ext cx="31379" cy="77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207B825B-5E9B-FA7F-57F8-5DE9395964AB}"/>
              </a:ext>
            </a:extLst>
          </p:cNvPr>
          <p:cNvCxnSpPr>
            <a:stCxn id="25" idx="3"/>
            <a:endCxn id="97" idx="1"/>
          </p:cNvCxnSpPr>
          <p:nvPr/>
        </p:nvCxnSpPr>
        <p:spPr>
          <a:xfrm flipV="1">
            <a:off x="7510277" y="3192476"/>
            <a:ext cx="1160840" cy="807679"/>
          </a:xfrm>
          <a:prstGeom prst="bentConnector3">
            <a:avLst>
              <a:gd name="adj1" fmla="val 78322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23A7F41-0A94-5E49-50DF-4B88C8D16C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644" y="4428402"/>
            <a:ext cx="677617" cy="677617"/>
          </a:xfrm>
          <a:prstGeom prst="rect">
            <a:avLst/>
          </a:prstGeom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B7FF3B00-AA6D-44C5-EBD4-4F3D1BEB67CE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10264639" y="3921242"/>
            <a:ext cx="756814" cy="507160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AC45BE7-7BA0-A035-5C3C-BFDCE2531A38}"/>
              </a:ext>
            </a:extLst>
          </p:cNvPr>
          <p:cNvSpPr txBox="1"/>
          <p:nvPr/>
        </p:nvSpPr>
        <p:spPr>
          <a:xfrm>
            <a:off x="10494154" y="5088645"/>
            <a:ext cx="1135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779992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object 5">
            <a:extLst>
              <a:ext uri="{FF2B5EF4-FFF2-40B4-BE49-F238E27FC236}">
                <a16:creationId xmlns:a16="http://schemas.microsoft.com/office/drawing/2014/main" id="{2A2EAD5A-54F1-D9D9-7A0F-3CE6E88D3C83}"/>
              </a:ext>
            </a:extLst>
          </p:cNvPr>
          <p:cNvGrpSpPr/>
          <p:nvPr/>
        </p:nvGrpSpPr>
        <p:grpSpPr>
          <a:xfrm>
            <a:off x="11353800" y="228600"/>
            <a:ext cx="503477" cy="499648"/>
            <a:chOff x="11383722" y="83088"/>
            <a:chExt cx="570865" cy="568960"/>
          </a:xfrm>
        </p:grpSpPr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D605E6AA-ED75-EAE3-1FEC-3F57B2850FDC}"/>
                </a:ext>
              </a:extLst>
            </p:cNvPr>
            <p:cNvSpPr/>
            <p:nvPr/>
          </p:nvSpPr>
          <p:spPr>
            <a:xfrm>
              <a:off x="11383722" y="83088"/>
              <a:ext cx="570865" cy="568960"/>
            </a:xfrm>
            <a:custGeom>
              <a:avLst/>
              <a:gdLst/>
              <a:ahLst/>
              <a:cxnLst/>
              <a:rect l="l" t="t" r="r" b="b"/>
              <a:pathLst>
                <a:path w="570865" h="568960">
                  <a:moveTo>
                    <a:pt x="285158" y="0"/>
                  </a:moveTo>
                  <a:lnTo>
                    <a:pt x="238904" y="3721"/>
                  </a:lnTo>
                  <a:lnTo>
                    <a:pt x="195026" y="14495"/>
                  </a:lnTo>
                  <a:lnTo>
                    <a:pt x="154112" y="31737"/>
                  </a:lnTo>
                  <a:lnTo>
                    <a:pt x="116748" y="54860"/>
                  </a:lnTo>
                  <a:lnTo>
                    <a:pt x="83521" y="83280"/>
                  </a:lnTo>
                  <a:lnTo>
                    <a:pt x="55019" y="116412"/>
                  </a:lnTo>
                  <a:lnTo>
                    <a:pt x="31828" y="153670"/>
                  </a:lnTo>
                  <a:lnTo>
                    <a:pt x="14537" y="194468"/>
                  </a:lnTo>
                  <a:lnTo>
                    <a:pt x="3732" y="238221"/>
                  </a:lnTo>
                  <a:lnTo>
                    <a:pt x="0" y="284344"/>
                  </a:lnTo>
                  <a:lnTo>
                    <a:pt x="3732" y="330465"/>
                  </a:lnTo>
                  <a:lnTo>
                    <a:pt x="14537" y="374217"/>
                  </a:lnTo>
                  <a:lnTo>
                    <a:pt x="31829" y="415014"/>
                  </a:lnTo>
                  <a:lnTo>
                    <a:pt x="55019" y="452271"/>
                  </a:lnTo>
                  <a:lnTo>
                    <a:pt x="83521" y="485403"/>
                  </a:lnTo>
                  <a:lnTo>
                    <a:pt x="116748" y="513823"/>
                  </a:lnTo>
                  <a:lnTo>
                    <a:pt x="154112" y="536948"/>
                  </a:lnTo>
                  <a:lnTo>
                    <a:pt x="195027" y="554190"/>
                  </a:lnTo>
                  <a:lnTo>
                    <a:pt x="238905" y="564964"/>
                  </a:lnTo>
                  <a:lnTo>
                    <a:pt x="285159" y="568686"/>
                  </a:lnTo>
                  <a:lnTo>
                    <a:pt x="331416" y="564964"/>
                  </a:lnTo>
                  <a:lnTo>
                    <a:pt x="375296" y="554190"/>
                  </a:lnTo>
                  <a:lnTo>
                    <a:pt x="416214" y="536948"/>
                  </a:lnTo>
                  <a:lnTo>
                    <a:pt x="453580" y="513824"/>
                  </a:lnTo>
                  <a:lnTo>
                    <a:pt x="486809" y="485403"/>
                  </a:lnTo>
                  <a:lnTo>
                    <a:pt x="515312" y="452272"/>
                  </a:lnTo>
                  <a:lnTo>
                    <a:pt x="538504" y="415015"/>
                  </a:lnTo>
                  <a:lnTo>
                    <a:pt x="555797" y="374218"/>
                  </a:lnTo>
                  <a:lnTo>
                    <a:pt x="566603" y="330466"/>
                  </a:lnTo>
                  <a:lnTo>
                    <a:pt x="570335" y="284345"/>
                  </a:lnTo>
                  <a:lnTo>
                    <a:pt x="566602" y="238222"/>
                  </a:lnTo>
                  <a:lnTo>
                    <a:pt x="555796" y="194468"/>
                  </a:lnTo>
                  <a:lnTo>
                    <a:pt x="538504" y="153670"/>
                  </a:lnTo>
                  <a:lnTo>
                    <a:pt x="515312" y="116413"/>
                  </a:lnTo>
                  <a:lnTo>
                    <a:pt x="486808" y="83281"/>
                  </a:lnTo>
                  <a:lnTo>
                    <a:pt x="453579" y="54861"/>
                  </a:lnTo>
                  <a:lnTo>
                    <a:pt x="416213" y="31737"/>
                  </a:lnTo>
                  <a:lnTo>
                    <a:pt x="375296" y="14495"/>
                  </a:lnTo>
                  <a:lnTo>
                    <a:pt x="331415" y="3721"/>
                  </a:lnTo>
                  <a:lnTo>
                    <a:pt x="285158" y="0"/>
                  </a:lnTo>
                  <a:close/>
                </a:path>
              </a:pathLst>
            </a:custGeom>
            <a:solidFill>
              <a:srgbClr val="D9202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object 7">
              <a:extLst>
                <a:ext uri="{FF2B5EF4-FFF2-40B4-BE49-F238E27FC236}">
                  <a16:creationId xmlns:a16="http://schemas.microsoft.com/office/drawing/2014/main" id="{7F6A1C2E-40E3-9740-4771-215C967CF5F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1087" y="171927"/>
              <a:ext cx="165710" cy="165233"/>
            </a:xfrm>
            <a:prstGeom prst="rect">
              <a:avLst/>
            </a:prstGeom>
          </p:spPr>
        </p:pic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2C83E236-B92C-E53E-532C-8D07D90A6920}"/>
              </a:ext>
            </a:extLst>
          </p:cNvPr>
          <p:cNvSpPr txBox="1">
            <a:spLocks/>
          </p:cNvSpPr>
          <p:nvPr/>
        </p:nvSpPr>
        <p:spPr>
          <a:xfrm>
            <a:off x="152400" y="239734"/>
            <a:ext cx="621757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Project Challenges</a:t>
            </a:r>
            <a:endParaRPr kumimoji="0" lang="en-NG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05E970-8B5C-4629-A132-3C0C3EADB984}"/>
              </a:ext>
            </a:extLst>
          </p:cNvPr>
          <p:cNvSpPr/>
          <p:nvPr/>
        </p:nvSpPr>
        <p:spPr>
          <a:xfrm>
            <a:off x="350044" y="1908313"/>
            <a:ext cx="1447800" cy="1143000"/>
          </a:xfrm>
          <a:prstGeom prst="rect">
            <a:avLst/>
          </a:prstGeom>
          <a:solidFill>
            <a:srgbClr val="3EADA1"/>
          </a:solidFill>
          <a:ln>
            <a:solidFill>
              <a:srgbClr val="3EAD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Docker compose file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77EE7-3B47-4A8D-87E4-75465845760B}"/>
              </a:ext>
            </a:extLst>
          </p:cNvPr>
          <p:cNvSpPr/>
          <p:nvPr/>
        </p:nvSpPr>
        <p:spPr>
          <a:xfrm>
            <a:off x="1752600" y="1905000"/>
            <a:ext cx="3855244" cy="1149626"/>
          </a:xfrm>
          <a:prstGeom prst="rect">
            <a:avLst/>
          </a:prstGeom>
          <a:solidFill>
            <a:srgbClr val="ECF7F4"/>
          </a:solidFill>
          <a:ln>
            <a:solidFill>
              <a:srgbClr val="ECF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65B7B7-9500-48BE-8DA9-76F8FB321A80}"/>
              </a:ext>
            </a:extLst>
          </p:cNvPr>
          <p:cNvSpPr/>
          <p:nvPr/>
        </p:nvSpPr>
        <p:spPr>
          <a:xfrm>
            <a:off x="335756" y="3432313"/>
            <a:ext cx="1447800" cy="1143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Apache Airflow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826AA9-7CA8-4FD1-A5EB-1DDDB442F255}"/>
              </a:ext>
            </a:extLst>
          </p:cNvPr>
          <p:cNvSpPr/>
          <p:nvPr/>
        </p:nvSpPr>
        <p:spPr>
          <a:xfrm>
            <a:off x="1752600" y="3429000"/>
            <a:ext cx="3855244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27E96-816D-40F0-AB9A-D495897362EA}"/>
              </a:ext>
            </a:extLst>
          </p:cNvPr>
          <p:cNvSpPr/>
          <p:nvPr/>
        </p:nvSpPr>
        <p:spPr>
          <a:xfrm>
            <a:off x="6701114" y="3429000"/>
            <a:ext cx="515513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324ABB-2BF0-46F4-B174-25354A682B2F}"/>
              </a:ext>
            </a:extLst>
          </p:cNvPr>
          <p:cNvSpPr/>
          <p:nvPr/>
        </p:nvSpPr>
        <p:spPr>
          <a:xfrm>
            <a:off x="6719299" y="1905000"/>
            <a:ext cx="5122656" cy="1143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588B3C-0C6C-14E3-906A-73CC81E261D7}"/>
              </a:ext>
            </a:extLst>
          </p:cNvPr>
          <p:cNvSpPr/>
          <p:nvPr/>
        </p:nvSpPr>
        <p:spPr>
          <a:xfrm>
            <a:off x="335756" y="4947457"/>
            <a:ext cx="1447800" cy="1143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DBT/Bigquery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3A84C1-FE7E-5507-CB94-92D519187C2E}"/>
              </a:ext>
            </a:extLst>
          </p:cNvPr>
          <p:cNvSpPr/>
          <p:nvPr/>
        </p:nvSpPr>
        <p:spPr>
          <a:xfrm>
            <a:off x="1752600" y="4944144"/>
            <a:ext cx="3855244" cy="1143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E87723-A873-0494-AFEB-BB4FDB5DABAD}"/>
              </a:ext>
            </a:extLst>
          </p:cNvPr>
          <p:cNvCxnSpPr/>
          <p:nvPr/>
        </p:nvCxnSpPr>
        <p:spPr>
          <a:xfrm>
            <a:off x="76200" y="978256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7DDD9AF-89AC-AEBE-CE7E-989FE657EDB4}"/>
              </a:ext>
            </a:extLst>
          </p:cNvPr>
          <p:cNvSpPr txBox="1">
            <a:spLocks/>
          </p:cNvSpPr>
          <p:nvPr/>
        </p:nvSpPr>
        <p:spPr>
          <a:xfrm>
            <a:off x="2401585" y="1228265"/>
            <a:ext cx="171920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Issues</a:t>
            </a:r>
            <a:endParaRPr kumimoji="0" lang="en-NG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A71A96-E9E0-FC97-5530-12727876ED95}"/>
              </a:ext>
            </a:extLst>
          </p:cNvPr>
          <p:cNvSpPr txBox="1">
            <a:spLocks/>
          </p:cNvSpPr>
          <p:nvPr/>
        </p:nvSpPr>
        <p:spPr>
          <a:xfrm>
            <a:off x="8574907" y="1229438"/>
            <a:ext cx="171920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Resolution</a:t>
            </a:r>
            <a:endParaRPr kumimoji="0" lang="en-NG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0A1466-90A6-4D4A-3F12-37122E9816D5}"/>
              </a:ext>
            </a:extLst>
          </p:cNvPr>
          <p:cNvSpPr txBox="1"/>
          <p:nvPr/>
        </p:nvSpPr>
        <p:spPr>
          <a:xfrm>
            <a:off x="1812532" y="2046244"/>
            <a:ext cx="3795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Various errors encountered with multiple docker-compose files leading to unhealthy services during startup.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B8FFD-CD4A-042D-85DC-058E8323002E}"/>
              </a:ext>
            </a:extLst>
          </p:cNvPr>
          <p:cNvSpPr txBox="1"/>
          <p:nvPr/>
        </p:nvSpPr>
        <p:spPr>
          <a:xfrm>
            <a:off x="6866133" y="1947193"/>
            <a:ext cx="4896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I eventually got my hands on the production docker-compose file which I modified to suit local development. E.g. changing celery to loclaExecutor, removing the flower and Redis service, etc.</a:t>
            </a:r>
            <a:endParaRPr lang="en-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D1F63-F35F-9BD1-BD2A-57EC81597C14}"/>
              </a:ext>
            </a:extLst>
          </p:cNvPr>
          <p:cNvSpPr txBox="1"/>
          <p:nvPr/>
        </p:nvSpPr>
        <p:spPr>
          <a:xfrm>
            <a:off x="1735101" y="3462450"/>
            <a:ext cx="39421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With the new docker-compose file, I was able to start up airflow. However, after creating my DAGs, each run was successful without performing any task like moving data from postgres DB to GCS.</a:t>
            </a:r>
            <a:endParaRPr lang="en-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69AC3-6996-8883-1662-D475E3074063}"/>
              </a:ext>
            </a:extLst>
          </p:cNvPr>
          <p:cNvSpPr txBox="1"/>
          <p:nvPr/>
        </p:nvSpPr>
        <p:spPr>
          <a:xfrm>
            <a:off x="6830640" y="3497689"/>
            <a:ext cx="48960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Airflow with Astro came to my recue. The setup was quite straightforward, and everything worked as expected.</a:t>
            </a:r>
            <a:endParaRPr lang="en-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CCCC1-6473-E00D-F83D-39E08CB5B41E}"/>
              </a:ext>
            </a:extLst>
          </p:cNvPr>
          <p:cNvSpPr/>
          <p:nvPr/>
        </p:nvSpPr>
        <p:spPr>
          <a:xfrm>
            <a:off x="6686825" y="4953000"/>
            <a:ext cx="5155130" cy="1143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DD732B-BEC7-17BA-1C1C-250532182F9B}"/>
              </a:ext>
            </a:extLst>
          </p:cNvPr>
          <p:cNvSpPr txBox="1"/>
          <p:nvPr/>
        </p:nvSpPr>
        <p:spPr>
          <a:xfrm>
            <a:off x="1735101" y="4930868"/>
            <a:ext cx="39421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In my DBT initialization, I had used the EU region, however my dataset lives in Europe west1. This caused my </a:t>
            </a:r>
            <a:r>
              <a:rPr lang="en-US" sz="1400" kern="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dbt</a:t>
            </a:r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 runs to fail as it could not locate the specified datasets in EU.</a:t>
            </a:r>
            <a:endParaRPr lang="en-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A688DC-168A-AEB0-F76D-6D4F6254E3BA}"/>
              </a:ext>
            </a:extLst>
          </p:cNvPr>
          <p:cNvSpPr txBox="1"/>
          <p:nvPr/>
        </p:nvSpPr>
        <p:spPr>
          <a:xfrm>
            <a:off x="6866132" y="5001280"/>
            <a:ext cx="394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I simply changed the region from EU to europe west1 in the profiles.yml file.</a:t>
            </a:r>
            <a:endParaRPr lang="en-N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03051-0E9D-4E64-C5D1-04F32D2A33A2}"/>
              </a:ext>
            </a:extLst>
          </p:cNvPr>
          <p:cNvSpPr/>
          <p:nvPr/>
        </p:nvSpPr>
        <p:spPr>
          <a:xfrm>
            <a:off x="10417996" y="159070"/>
            <a:ext cx="1621604" cy="63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7123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91AE8-1EBC-365B-DDD9-A0DEB33E0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85" b="8285"/>
          <a:stretch/>
        </p:blipFill>
        <p:spPr>
          <a:xfrm>
            <a:off x="4476750" y="0"/>
            <a:ext cx="77152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049FE2-A333-58A7-8152-FC211CB0F2F0}"/>
              </a:ext>
            </a:extLst>
          </p:cNvPr>
          <p:cNvSpPr/>
          <p:nvPr/>
        </p:nvSpPr>
        <p:spPr>
          <a:xfrm>
            <a:off x="-1" y="0"/>
            <a:ext cx="10603833" cy="6858000"/>
          </a:xfrm>
          <a:prstGeom prst="rect">
            <a:avLst/>
          </a:prstGeom>
          <a:gradFill flip="none" rotWithShape="1">
            <a:gsLst>
              <a:gs pos="0">
                <a:sysClr val="windowText" lastClr="000000">
                  <a:alpha val="0"/>
                </a:sysClr>
              </a:gs>
              <a:gs pos="64000">
                <a:sysClr val="windowText" lastClr="000000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A08B3-5ADC-4ED1-B596-B878461B9BD1}"/>
              </a:ext>
            </a:extLst>
          </p:cNvPr>
          <p:cNvSpPr txBox="1"/>
          <p:nvPr/>
        </p:nvSpPr>
        <p:spPr>
          <a:xfrm>
            <a:off x="228601" y="2667000"/>
            <a:ext cx="5627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INSIGHTS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>
            <a:extLst>
              <a:ext uri="{FF2B5EF4-FFF2-40B4-BE49-F238E27FC236}">
                <a16:creationId xmlns:a16="http://schemas.microsoft.com/office/drawing/2014/main" id="{2C83E236-B92C-E53E-532C-8D07D90A6920}"/>
              </a:ext>
            </a:extLst>
          </p:cNvPr>
          <p:cNvSpPr txBox="1">
            <a:spLocks/>
          </p:cNvSpPr>
          <p:nvPr/>
        </p:nvSpPr>
        <p:spPr>
          <a:xfrm>
            <a:off x="152400" y="239734"/>
            <a:ext cx="8809398" cy="728248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Key Insights</a:t>
            </a:r>
            <a:endParaRPr kumimoji="0" lang="en-NG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91A630-7AE5-46D1-5B37-FB5CDB5ED817}"/>
              </a:ext>
            </a:extLst>
          </p:cNvPr>
          <p:cNvCxnSpPr/>
          <p:nvPr/>
        </p:nvCxnSpPr>
        <p:spPr>
          <a:xfrm>
            <a:off x="76200" y="978256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F475213-674C-C8F4-28D1-E608F490B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6" y="1054583"/>
            <a:ext cx="11522468" cy="55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8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596890"/>
            <a:ext cx="12192000" cy="126111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0465" y="2593670"/>
            <a:ext cx="371538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>
                <a:solidFill>
                  <a:srgbClr val="FFFFFF"/>
                </a:solidFill>
                <a:latin typeface="Century Gothic" panose="020B0502020202020204" pitchFamily="34" charset="0"/>
                <a:cs typeface="Calibri"/>
              </a:rPr>
              <a:t>Thank you</a:t>
            </a:r>
            <a:endParaRPr sz="4800" b="1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0CA8CFBA-2A67-7592-B098-F7CDAA53194D}"/>
              </a:ext>
            </a:extLst>
          </p:cNvPr>
          <p:cNvGrpSpPr/>
          <p:nvPr/>
        </p:nvGrpSpPr>
        <p:grpSpPr>
          <a:xfrm>
            <a:off x="11353800" y="228600"/>
            <a:ext cx="503477" cy="499648"/>
            <a:chOff x="11383722" y="83088"/>
            <a:chExt cx="570865" cy="56896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FBB754D-9BDB-1037-3761-ADF73A4614A4}"/>
                </a:ext>
              </a:extLst>
            </p:cNvPr>
            <p:cNvSpPr/>
            <p:nvPr/>
          </p:nvSpPr>
          <p:spPr>
            <a:xfrm>
              <a:off x="11383722" y="83088"/>
              <a:ext cx="570865" cy="568960"/>
            </a:xfrm>
            <a:custGeom>
              <a:avLst/>
              <a:gdLst/>
              <a:ahLst/>
              <a:cxnLst/>
              <a:rect l="l" t="t" r="r" b="b"/>
              <a:pathLst>
                <a:path w="570865" h="568960">
                  <a:moveTo>
                    <a:pt x="285158" y="0"/>
                  </a:moveTo>
                  <a:lnTo>
                    <a:pt x="238904" y="3721"/>
                  </a:lnTo>
                  <a:lnTo>
                    <a:pt x="195026" y="14495"/>
                  </a:lnTo>
                  <a:lnTo>
                    <a:pt x="154112" y="31737"/>
                  </a:lnTo>
                  <a:lnTo>
                    <a:pt x="116748" y="54860"/>
                  </a:lnTo>
                  <a:lnTo>
                    <a:pt x="83521" y="83280"/>
                  </a:lnTo>
                  <a:lnTo>
                    <a:pt x="55019" y="116412"/>
                  </a:lnTo>
                  <a:lnTo>
                    <a:pt x="31828" y="153670"/>
                  </a:lnTo>
                  <a:lnTo>
                    <a:pt x="14537" y="194468"/>
                  </a:lnTo>
                  <a:lnTo>
                    <a:pt x="3732" y="238221"/>
                  </a:lnTo>
                  <a:lnTo>
                    <a:pt x="0" y="284344"/>
                  </a:lnTo>
                  <a:lnTo>
                    <a:pt x="3732" y="330465"/>
                  </a:lnTo>
                  <a:lnTo>
                    <a:pt x="14537" y="374217"/>
                  </a:lnTo>
                  <a:lnTo>
                    <a:pt x="31829" y="415014"/>
                  </a:lnTo>
                  <a:lnTo>
                    <a:pt x="55019" y="452271"/>
                  </a:lnTo>
                  <a:lnTo>
                    <a:pt x="83521" y="485403"/>
                  </a:lnTo>
                  <a:lnTo>
                    <a:pt x="116748" y="513823"/>
                  </a:lnTo>
                  <a:lnTo>
                    <a:pt x="154112" y="536948"/>
                  </a:lnTo>
                  <a:lnTo>
                    <a:pt x="195027" y="554190"/>
                  </a:lnTo>
                  <a:lnTo>
                    <a:pt x="238905" y="564964"/>
                  </a:lnTo>
                  <a:lnTo>
                    <a:pt x="285159" y="568686"/>
                  </a:lnTo>
                  <a:lnTo>
                    <a:pt x="331416" y="564964"/>
                  </a:lnTo>
                  <a:lnTo>
                    <a:pt x="375296" y="554190"/>
                  </a:lnTo>
                  <a:lnTo>
                    <a:pt x="416214" y="536948"/>
                  </a:lnTo>
                  <a:lnTo>
                    <a:pt x="453580" y="513824"/>
                  </a:lnTo>
                  <a:lnTo>
                    <a:pt x="486809" y="485403"/>
                  </a:lnTo>
                  <a:lnTo>
                    <a:pt x="515312" y="452272"/>
                  </a:lnTo>
                  <a:lnTo>
                    <a:pt x="538504" y="415015"/>
                  </a:lnTo>
                  <a:lnTo>
                    <a:pt x="555797" y="374218"/>
                  </a:lnTo>
                  <a:lnTo>
                    <a:pt x="566603" y="330466"/>
                  </a:lnTo>
                  <a:lnTo>
                    <a:pt x="570335" y="284345"/>
                  </a:lnTo>
                  <a:lnTo>
                    <a:pt x="566602" y="238222"/>
                  </a:lnTo>
                  <a:lnTo>
                    <a:pt x="555796" y="194468"/>
                  </a:lnTo>
                  <a:lnTo>
                    <a:pt x="538504" y="153670"/>
                  </a:lnTo>
                  <a:lnTo>
                    <a:pt x="515312" y="116413"/>
                  </a:lnTo>
                  <a:lnTo>
                    <a:pt x="486808" y="83281"/>
                  </a:lnTo>
                  <a:lnTo>
                    <a:pt x="453579" y="54861"/>
                  </a:lnTo>
                  <a:lnTo>
                    <a:pt x="416213" y="31737"/>
                  </a:lnTo>
                  <a:lnTo>
                    <a:pt x="375296" y="14495"/>
                  </a:lnTo>
                  <a:lnTo>
                    <a:pt x="331415" y="3721"/>
                  </a:lnTo>
                  <a:lnTo>
                    <a:pt x="285158" y="0"/>
                  </a:lnTo>
                  <a:close/>
                </a:path>
              </a:pathLst>
            </a:custGeom>
            <a:solidFill>
              <a:srgbClr val="D9202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20BCAC03-A3FE-9921-2D16-BFCC86C821F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81087" y="171927"/>
              <a:ext cx="165710" cy="16523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2BDBEDA-DD9A-DDD3-E683-3232BA1A7244}"/>
              </a:ext>
            </a:extLst>
          </p:cNvPr>
          <p:cNvSpPr/>
          <p:nvPr/>
        </p:nvSpPr>
        <p:spPr>
          <a:xfrm>
            <a:off x="10417996" y="159070"/>
            <a:ext cx="1621604" cy="638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4085</TotalTime>
  <Words>332</Words>
  <Application>Microsoft Office PowerPoint</Application>
  <PresentationFormat>Widescreen</PresentationFormat>
  <Paragraphs>60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Century Gothic</vt:lpstr>
      <vt:lpstr>Poppins</vt:lpstr>
      <vt:lpstr>Wingdings</vt:lpstr>
      <vt:lpstr>Wingdings 3</vt:lpstr>
      <vt:lpstr>Slice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Farouk Gbadamosi</dc:creator>
  <cp:lastModifiedBy>Emmanuel Awa</cp:lastModifiedBy>
  <cp:revision>15</cp:revision>
  <dcterms:created xsi:type="dcterms:W3CDTF">2024-01-05T10:09:46Z</dcterms:created>
  <dcterms:modified xsi:type="dcterms:W3CDTF">2024-09-24T23:48:46Z</dcterms:modified>
</cp:coreProperties>
</file>